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6" r:id="rId2"/>
    <p:sldId id="257" r:id="rId3"/>
    <p:sldId id="262" r:id="rId4"/>
    <p:sldId id="264" r:id="rId5"/>
    <p:sldId id="261" r:id="rId6"/>
    <p:sldId id="268" r:id="rId7"/>
    <p:sldId id="269" r:id="rId8"/>
    <p:sldId id="263" r:id="rId9"/>
    <p:sldId id="265" r:id="rId10"/>
    <p:sldId id="267" r:id="rId11"/>
    <p:sldId id="266" r:id="rId12"/>
    <p:sldId id="270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-108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75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4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71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55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4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25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11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1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3/10/2021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6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6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66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2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2" r:id="rId6"/>
    <p:sldLayoutId id="2147483728" r:id="rId7"/>
    <p:sldLayoutId id="2147483729" r:id="rId8"/>
    <p:sldLayoutId id="2147483730" r:id="rId9"/>
    <p:sldLayoutId id="2147483731" r:id="rId10"/>
    <p:sldLayoutId id="214748373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skola.cz/2017/01/hana-erlebachova-clil-komplikace-nebo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nd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xmlns="" id="{9D949742-730C-4F7B-88BE-E4E69F6D1C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DC5C0732-01DA-4A7C-ABF5-56B3C5B039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81801" y="685801"/>
            <a:ext cx="47244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DFB239D-88F0-481F-A511-972623A3D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5978" y="959278"/>
            <a:ext cx="3714872" cy="9925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Anglický jazyk na Pětce</a:t>
            </a:r>
          </a:p>
        </p:txBody>
      </p:sp>
      <p:pic>
        <p:nvPicPr>
          <p:cNvPr id="28" name="Picture 3" descr="Podřízený výkres raketa na konkrétní stěnu">
            <a:extLst>
              <a:ext uri="{FF2B5EF4-FFF2-40B4-BE49-F238E27FC236}">
                <a16:creationId xmlns:a16="http://schemas.microsoft.com/office/drawing/2014/main" xmlns="" id="{84EA594E-9328-40AC-9679-D75C6E2A07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666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8688F4D2-DE78-41FD-84D9-93E495012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78995" y="2135939"/>
            <a:ext cx="3572540" cy="354680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CLIL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RODILÝ MLUVČÍ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MEZINÁRODNÍ PROJEKTY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eTwinning, Erasmus+</a:t>
            </a:r>
          </a:p>
        </p:txBody>
      </p:sp>
    </p:spTree>
    <p:extLst>
      <p:ext uri="{BB962C8B-B14F-4D97-AF65-F5344CB8AC3E}">
        <p14:creationId xmlns:p14="http://schemas.microsoft.com/office/powerpoint/2010/main" val="2619959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C20C765A-5418-4425-B331-732CB464A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41300"/>
            <a:ext cx="8991600" cy="63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2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xmlns="" id="{0BEBCAA3-3560-470A-AFC2-B0BB8407C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136" y="0"/>
            <a:ext cx="7795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69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24B96B7-F07C-4E9B-86F3-BC46911353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 descr="Obsah obrázku mapa&#10;&#10;Popis byl vytvořen automaticky">
            <a:extLst>
              <a:ext uri="{FF2B5EF4-FFF2-40B4-BE49-F238E27FC236}">
                <a16:creationId xmlns:a16="http://schemas.microsoft.com/office/drawing/2014/main" xmlns="" id="{9FFF05F2-A2A2-4341-B11E-2CEFF59405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6" b="18183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01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24B96B7-F07C-4E9B-86F3-BC46911353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xmlns="" id="{35C232C3-09C2-4DA3-A4FD-6EA434C169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83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99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24B96B7-F07C-4E9B-86F3-BC46911353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xmlns="" id="{5F241763-A9A9-4A47-8DF8-A397C50A21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3" b="14692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08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24B96B7-F07C-4E9B-86F3-BC46911353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 descr="Obsah obrázku osoba, interiér&#10;&#10;Popis byl vytvořen automaticky">
            <a:extLst>
              <a:ext uri="{FF2B5EF4-FFF2-40B4-BE49-F238E27FC236}">
                <a16:creationId xmlns:a16="http://schemas.microsoft.com/office/drawing/2014/main" xmlns="" id="{E393512A-6124-4A9E-A639-BE2A998626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09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24B96B7-F07C-4E9B-86F3-BC46911353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 descr="Obsah obrázku text, bílá tabule&#10;&#10;Popis byl vytvořen automaticky">
            <a:extLst>
              <a:ext uri="{FF2B5EF4-FFF2-40B4-BE49-F238E27FC236}">
                <a16:creationId xmlns:a16="http://schemas.microsoft.com/office/drawing/2014/main" xmlns="" id="{A5F7F283-F230-4E1B-A34A-2E7C482ADD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4" b="2627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73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9E433CB3-EAB2-4842-A1DD-7BC051B556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text, osoba, dítě, pózování&#10;&#10;Popis byl vytvořen automaticky">
            <a:extLst>
              <a:ext uri="{FF2B5EF4-FFF2-40B4-BE49-F238E27FC236}">
                <a16:creationId xmlns:a16="http://schemas.microsoft.com/office/drawing/2014/main" xmlns="" id="{EA16D0B6-F977-4D6C-98B4-8B1672469E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9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37E9081-32E2-43C3-80C8-7F3854D9D0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-1"/>
            <a:ext cx="12192000" cy="3429000"/>
          </a:xfrm>
          <a:prstGeom prst="rect">
            <a:avLst/>
          </a:prstGeom>
          <a:gradFill>
            <a:gsLst>
              <a:gs pos="47000">
                <a:srgbClr val="000000">
                  <a:alpha val="23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A872E4E-84FB-42EE-A04D-CA884C004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9486900" cy="128154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600" kern="1200" cap="all" spc="3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Angličtina od 1.ročníku</a:t>
            </a:r>
            <a:br>
              <a:rPr lang="en-US" sz="3600" kern="1200" cap="all" spc="3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cap="all" spc="3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METODA CLIL – AJ napříč předměty</a:t>
            </a:r>
          </a:p>
        </p:txBody>
      </p:sp>
    </p:spTree>
    <p:extLst>
      <p:ext uri="{BB962C8B-B14F-4D97-AF65-F5344CB8AC3E}">
        <p14:creationId xmlns:p14="http://schemas.microsoft.com/office/powerpoint/2010/main" val="2706916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3129AE00-6D8C-41D7-8B33-B44A25E0D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9E793DA-F1DD-4288-A72D-1AFC134DB2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5800" y="685801"/>
            <a:ext cx="7467601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23B8D5A-C674-43EA-804C-1C92DDCB7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48060"/>
            <a:ext cx="6096000" cy="925620"/>
          </a:xfrm>
        </p:spPr>
        <p:txBody>
          <a:bodyPr>
            <a:normAutofit/>
          </a:bodyPr>
          <a:lstStyle/>
          <a:p>
            <a:pPr algn="ctr"/>
            <a:r>
              <a:rPr lang="cs-CZ" sz="2000"/>
              <a:t>Anglicky přirozeně, beze stresu. </a:t>
            </a:r>
            <a:br>
              <a:rPr lang="cs-CZ" sz="2000"/>
            </a:br>
            <a:r>
              <a:rPr lang="cs-CZ" sz="2000"/>
              <a:t>Jak na to?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86B4BD1-DE25-4175-A82F-F40A321C9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4651" y="2135939"/>
            <a:ext cx="6239050" cy="3501926"/>
          </a:xfrm>
        </p:spPr>
        <p:txBody>
          <a:bodyPr>
            <a:normAutofit fontScale="92500"/>
          </a:bodyPr>
          <a:lstStyle/>
          <a:p>
            <a:r>
              <a:rPr lang="cs-CZ" sz="2200" dirty="0"/>
              <a:t> 1) </a:t>
            </a:r>
            <a:r>
              <a:rPr lang="cs-CZ" sz="2200" b="1" u="sng" dirty="0"/>
              <a:t>Rodilí mluvčí: </a:t>
            </a:r>
            <a:r>
              <a:rPr lang="cs-CZ" sz="2200" dirty="0"/>
              <a:t>pravidelně už od prvního ročníku</a:t>
            </a:r>
          </a:p>
          <a:p>
            <a:r>
              <a:rPr lang="cs-CZ" sz="2200" dirty="0"/>
              <a:t>2) </a:t>
            </a:r>
            <a:r>
              <a:rPr lang="cs-CZ" sz="2200" b="1" u="sng" dirty="0"/>
              <a:t>Metoda CLIL: </a:t>
            </a:r>
          </a:p>
          <a:p>
            <a:pPr marL="0" indent="0">
              <a:buNone/>
            </a:pPr>
            <a:r>
              <a:rPr lang="cs-CZ" sz="2200" dirty="0"/>
              <a:t>                          A) angličtina v každodenních situacích</a:t>
            </a:r>
          </a:p>
          <a:p>
            <a:pPr marL="0" indent="0">
              <a:buNone/>
            </a:pPr>
            <a:r>
              <a:rPr lang="cs-CZ" sz="2200" dirty="0"/>
              <a:t>                          B) „</a:t>
            </a:r>
            <a:r>
              <a:rPr lang="cs-CZ" sz="2200" dirty="0" err="1"/>
              <a:t>English</a:t>
            </a:r>
            <a:r>
              <a:rPr lang="cs-CZ" sz="2200" dirty="0"/>
              <a:t> </a:t>
            </a:r>
            <a:r>
              <a:rPr lang="cs-CZ" sz="2200" dirty="0" err="1"/>
              <a:t>showers</a:t>
            </a:r>
            <a:r>
              <a:rPr lang="cs-CZ" sz="2200" dirty="0"/>
              <a:t>“ – 1.stupeň</a:t>
            </a:r>
          </a:p>
          <a:p>
            <a:pPr marL="0" indent="0">
              <a:buNone/>
            </a:pPr>
            <a:r>
              <a:rPr lang="cs-CZ" sz="2200" dirty="0"/>
              <a:t>                          C) angličtina v Z, D, M, </a:t>
            </a:r>
            <a:r>
              <a:rPr lang="cs-CZ" sz="2200" dirty="0" err="1"/>
              <a:t>Inf</a:t>
            </a:r>
            <a:r>
              <a:rPr lang="cs-CZ" sz="2200" dirty="0"/>
              <a:t>  - 2.stupeň</a:t>
            </a:r>
          </a:p>
          <a:p>
            <a:pPr marL="0" indent="0">
              <a:buNone/>
            </a:pPr>
            <a:r>
              <a:rPr lang="cs-CZ" sz="2200" dirty="0"/>
              <a:t>                          D) robotika, programování – od 1.ročníku</a:t>
            </a:r>
          </a:p>
          <a:p>
            <a:r>
              <a:rPr lang="cs-CZ" sz="2200" dirty="0"/>
              <a:t> 3) </a:t>
            </a:r>
            <a:r>
              <a:rPr lang="cs-CZ" sz="2200" b="1" u="sng" dirty="0"/>
              <a:t>Mezinárodní projekty:</a:t>
            </a:r>
            <a:r>
              <a:rPr lang="cs-CZ" sz="2200" dirty="0"/>
              <a:t> </a:t>
            </a:r>
            <a:r>
              <a:rPr lang="cs-CZ" sz="2200" dirty="0" err="1"/>
              <a:t>eTwinning</a:t>
            </a:r>
            <a:r>
              <a:rPr lang="cs-CZ" sz="2200" dirty="0"/>
              <a:t>, Erasmus+</a:t>
            </a:r>
          </a:p>
          <a:p>
            <a:pPr marL="0" indent="0">
              <a:buNone/>
            </a:pPr>
            <a:r>
              <a:rPr lang="cs-CZ" sz="2200" dirty="0"/>
              <a:t>         od prvního ročníku</a:t>
            </a:r>
          </a:p>
        </p:txBody>
      </p:sp>
      <p:pic>
        <p:nvPicPr>
          <p:cNvPr id="5" name="Obrázek 4" descr="Obsah obrázku interiér, osoba, pózování, skupina&#10;&#10;Popis byl vytvořen automaticky">
            <a:extLst>
              <a:ext uri="{FF2B5EF4-FFF2-40B4-BE49-F238E27FC236}">
                <a16:creationId xmlns:a16="http://schemas.microsoft.com/office/drawing/2014/main" xmlns="" id="{B95E65DE-37FC-4E70-98E9-2197C041C2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1" r="30067" b="-1"/>
          <a:stretch/>
        </p:blipFill>
        <p:spPr>
          <a:xfrm>
            <a:off x="8153400" y="685800"/>
            <a:ext cx="339721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07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7">
            <a:extLst>
              <a:ext uri="{FF2B5EF4-FFF2-40B4-BE49-F238E27FC236}">
                <a16:creationId xmlns:a16="http://schemas.microsoft.com/office/drawing/2014/main" xmlns="" id="{324B96B7-F07C-4E9B-86F3-BC46911353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 descr="Obsah obrázku text, osoba, interiér, okno&#10;&#10;Popis byl vytvořen automaticky">
            <a:extLst>
              <a:ext uri="{FF2B5EF4-FFF2-40B4-BE49-F238E27FC236}">
                <a16:creationId xmlns:a16="http://schemas.microsoft.com/office/drawing/2014/main" xmlns="" id="{D8E766CB-D3CC-4268-9747-1B04F9D5A6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82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ED52943-D9A6-4232-B4BE-53FAACC5C0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DC2CCCE-4BDA-4775-BF98-9E9AA024F3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 descr="Obsah obrázku text, police&#10;&#10;Popis byl vytvořen automaticky">
            <a:extLst>
              <a:ext uri="{FF2B5EF4-FFF2-40B4-BE49-F238E27FC236}">
                <a16:creationId xmlns:a16="http://schemas.microsoft.com/office/drawing/2014/main" xmlns="" id="{9D9D7FA7-8AD5-4C93-AEE9-C7B5FF945C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3421"/>
          <a:stretch/>
        </p:blipFill>
        <p:spPr>
          <a:xfrm>
            <a:off x="685800" y="685800"/>
            <a:ext cx="10820399" cy="548639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6C95A454-00E6-4C5F-A422-16E0E5388494}"/>
              </a:ext>
            </a:extLst>
          </p:cNvPr>
          <p:cNvSpPr txBox="1"/>
          <p:nvPr/>
        </p:nvSpPr>
        <p:spPr>
          <a:xfrm>
            <a:off x="9032445" y="5972144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cs-CZ" sz="700">
                <a:solidFill>
                  <a:srgbClr val="FFFFFF"/>
                </a:solidFill>
                <a:hlinkClick r:id="rId3" tooltip="http://www.ceskaskola.cz/2017/01/hana-erlebachova-clil-komplikace-nebo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Tato fotka</a:t>
            </a:r>
            <a:r>
              <a:rPr lang="cs-CZ" sz="700">
                <a:solidFill>
                  <a:srgbClr val="FFFFFF"/>
                </a:solidFill>
              </a:rPr>
              <a:t> od autora Neznámý autor s licencí </a:t>
            </a:r>
            <a:r>
              <a:rPr lang="cs-CZ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cs-CZ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808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74">
            <a:extLst>
              <a:ext uri="{FF2B5EF4-FFF2-40B4-BE49-F238E27FC236}">
                <a16:creationId xmlns:a16="http://schemas.microsoft.com/office/drawing/2014/main" xmlns="" id="{56827C3C-D52F-46CE-A441-3CD6A1A6A0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F52A8B51-0A89-497B-B882-6658E029A3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46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tacks Image 4575">
            <a:extLst>
              <a:ext uri="{FF2B5EF4-FFF2-40B4-BE49-F238E27FC236}">
                <a16:creationId xmlns:a16="http://schemas.microsoft.com/office/drawing/2014/main" xmlns="" id="{6654791F-9DD5-4185-AFCA-B3E8FA9F0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200" y="1413641"/>
            <a:ext cx="2879083" cy="403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EB1CEFBF-6F09-4052-862B-E219DA157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26882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Stacks Image 4661">
            <a:extLst>
              <a:ext uri="{FF2B5EF4-FFF2-40B4-BE49-F238E27FC236}">
                <a16:creationId xmlns:a16="http://schemas.microsoft.com/office/drawing/2014/main" xmlns="" id="{B7356BE7-1BCE-4CF0-B500-7B04BA9CA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7976" y="1413255"/>
            <a:ext cx="2880360" cy="403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BCB5D417-2A71-445D-B4C7-9E814D633D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2284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Stacks Image 4921">
            <a:extLst>
              <a:ext uri="{FF2B5EF4-FFF2-40B4-BE49-F238E27FC236}">
                <a16:creationId xmlns:a16="http://schemas.microsoft.com/office/drawing/2014/main" xmlns="" id="{4200E011-CD9C-4A54-ADCC-37753F8BA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3941" y="1412747"/>
            <a:ext cx="2880360" cy="403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66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text, strom&#10;&#10;Popis byl vytvořen automaticky">
            <a:extLst>
              <a:ext uri="{FF2B5EF4-FFF2-40B4-BE49-F238E27FC236}">
                <a16:creationId xmlns:a16="http://schemas.microsoft.com/office/drawing/2014/main" xmlns="" id="{4AB0E778-989F-47B6-9147-7DDA25B7C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8" y="0"/>
            <a:ext cx="5080000" cy="5080000"/>
          </a:xfrm>
          <a:prstGeom prst="rect">
            <a:avLst/>
          </a:prstGeom>
        </p:spPr>
      </p:pic>
      <p:pic>
        <p:nvPicPr>
          <p:cNvPr id="3" name="Obrázek 2" descr="Obsah obrázku text, patro&#10;&#10;Popis byl vytvořen automaticky">
            <a:extLst>
              <a:ext uri="{FF2B5EF4-FFF2-40B4-BE49-F238E27FC236}">
                <a16:creationId xmlns:a16="http://schemas.microsoft.com/office/drawing/2014/main" xmlns="" id="{97FD957A-6B57-4347-8507-E110C373A1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75" y="80493"/>
            <a:ext cx="6627427" cy="490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26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text, patro&#10;&#10;Popis byl vytvořen automaticky">
            <a:extLst>
              <a:ext uri="{FF2B5EF4-FFF2-40B4-BE49-F238E27FC236}">
                <a16:creationId xmlns:a16="http://schemas.microsoft.com/office/drawing/2014/main" xmlns="" id="{15393926-4534-42E0-84D0-56C3C32502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09" y="0"/>
            <a:ext cx="11539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37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text, strom&#10;&#10;Popis byl vytvořen automaticky">
            <a:extLst>
              <a:ext uri="{FF2B5EF4-FFF2-40B4-BE49-F238E27FC236}">
                <a16:creationId xmlns:a16="http://schemas.microsoft.com/office/drawing/2014/main" xmlns="" id="{68416043-0E54-4BF3-9B3D-2FF3ABECE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8" y="0"/>
            <a:ext cx="5080000" cy="5080000"/>
          </a:xfrm>
          <a:prstGeom prst="rect">
            <a:avLst/>
          </a:prstGeom>
        </p:spPr>
      </p:pic>
      <p:pic>
        <p:nvPicPr>
          <p:cNvPr id="4" name="Obrázek 3" descr="Obsah obrázku interiér, osoba, pózování, skupina&#10;&#10;Popis byl vytvořen automaticky">
            <a:extLst>
              <a:ext uri="{FF2B5EF4-FFF2-40B4-BE49-F238E27FC236}">
                <a16:creationId xmlns:a16="http://schemas.microsoft.com/office/drawing/2014/main" xmlns="" id="{89575A62-2F6F-49FC-B32E-3D0DF1AAE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746" y="89959"/>
            <a:ext cx="6736556" cy="499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76128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AnalogousFromRegularSeedRightStep">
      <a:dk1>
        <a:srgbClr val="000000"/>
      </a:dk1>
      <a:lt1>
        <a:srgbClr val="FFFFFF"/>
      </a:lt1>
      <a:dk2>
        <a:srgbClr val="412F24"/>
      </a:dk2>
      <a:lt2>
        <a:srgbClr val="E2E8E8"/>
      </a:lt2>
      <a:accent1>
        <a:srgbClr val="C34D54"/>
      </a:accent1>
      <a:accent2>
        <a:srgbClr val="B1653B"/>
      </a:accent2>
      <a:accent3>
        <a:srgbClr val="BBA149"/>
      </a:accent3>
      <a:accent4>
        <a:srgbClr val="97AD39"/>
      </a:accent4>
      <a:accent5>
        <a:srgbClr val="71B446"/>
      </a:accent5>
      <a:accent6>
        <a:srgbClr val="3BB13E"/>
      </a:accent6>
      <a:hlink>
        <a:srgbClr val="30928C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5509</TotalTime>
  <Words>101</Words>
  <Application>Microsoft Office PowerPoint</Application>
  <PresentationFormat>Vlastní</PresentationFormat>
  <Paragraphs>16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ClassicFrameVTI</vt:lpstr>
      <vt:lpstr>Anglický jazyk na Pětce</vt:lpstr>
      <vt:lpstr>Angličtina od 1.ročníku METODA CLIL – AJ napříč předměty</vt:lpstr>
      <vt:lpstr>Anglicky přirozeně, beze stresu.  Jak na to?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Anglický jazyk na Pětce</dc:title>
  <dc:creator>Hořejš Lukáš (6.A)</dc:creator>
  <cp:lastModifiedBy>Jan</cp:lastModifiedBy>
  <cp:revision>3</cp:revision>
  <dcterms:created xsi:type="dcterms:W3CDTF">2021-03-03T17:06:17Z</dcterms:created>
  <dcterms:modified xsi:type="dcterms:W3CDTF">2021-03-10T09:28:23Z</dcterms:modified>
</cp:coreProperties>
</file>